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Barlow" panose="00000500000000000000" pitchFamily="2" charset="0"/>
      <p:regular r:id="rId14"/>
      <p:bold r:id="rId15"/>
    </p:embeddedFont>
    <p:embeddedFont>
      <p:font typeface="Bookman Old Style" panose="02050604050505020204" pitchFamily="18" charset="0"/>
      <p:regular r:id="rId16"/>
      <p:bold r:id="rId17"/>
      <p:italic r:id="rId18"/>
      <p:boldItalic r:id="rId19"/>
    </p:embeddedFont>
    <p:embeddedFont>
      <p:font typeface="Rockwell" panose="02060603020205020403" pitchFamily="18" charset="0"/>
      <p:regular r:id="rId20"/>
      <p:bold r:id="rId21"/>
      <p:italic r:id="rId22"/>
      <p:boldItalic r:id="rId23"/>
    </p:embeddedFont>
    <p:embeddedFont>
      <p:font typeface="Verdana" panose="020B060403050404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20BD"/>
    <a:srgbClr val="152543"/>
    <a:srgbClr val="4922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9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1099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4323" y="1346836"/>
            <a:ext cx="10801754" cy="2865120"/>
          </a:xfrm>
        </p:spPr>
        <p:txBody>
          <a:bodyPr anchor="b">
            <a:normAutofit/>
          </a:bodyPr>
          <a:lstStyle>
            <a:lvl1pPr algn="ctr"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4323" y="4322446"/>
            <a:ext cx="10801754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21829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147247"/>
            <a:ext cx="12441077" cy="983226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96567" y="745586"/>
            <a:ext cx="12441077" cy="4055682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39198" cy="818966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9773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1521"/>
            <a:ext cx="12424514" cy="4109831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5045784"/>
            <a:ext cx="12424513" cy="1910623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23654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512174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045785"/>
            <a:ext cx="12424514" cy="190365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03934" y="8822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89547" y="3566512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578013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8" y="2552331"/>
            <a:ext cx="12426392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580667"/>
            <a:ext cx="12424516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944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4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3" y="2505983"/>
            <a:ext cx="3958747" cy="98796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3" y="3493949"/>
            <a:ext cx="3958747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3853" y="2505984"/>
            <a:ext cx="3958270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33854" y="3493949"/>
            <a:ext cx="3959785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8" y="2505984"/>
            <a:ext cx="3949453" cy="98796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71616" y="3493949"/>
            <a:ext cx="3949453" cy="3455491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18920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5" y="5035079"/>
            <a:ext cx="3958746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10424" y="2758784"/>
            <a:ext cx="352806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5" y="5726593"/>
            <a:ext cx="3958746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242" y="5035079"/>
            <a:ext cx="39587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82796" y="2758784"/>
            <a:ext cx="3516630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618" y="5726592"/>
            <a:ext cx="3960403" cy="1222846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8108" y="5035079"/>
            <a:ext cx="3947880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783364" y="2758784"/>
            <a:ext cx="3518536" cy="18288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67957" y="5726594"/>
            <a:ext cx="3953110" cy="122284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3829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20151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731520"/>
            <a:ext cx="3051188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3" y="731520"/>
            <a:ext cx="9190446" cy="621792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26014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90618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1357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38177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39159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69431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9009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27553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274607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85354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12634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6468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093" y="788672"/>
            <a:ext cx="11680214" cy="3423284"/>
          </a:xfrm>
        </p:spPr>
        <p:txBody>
          <a:bodyPr anchor="b">
            <a:normAutofit/>
          </a:bodyPr>
          <a:lstStyle>
            <a:lvl1pPr>
              <a:defRPr sz="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5093" y="4322446"/>
            <a:ext cx="11680214" cy="1800224"/>
          </a:xfrm>
        </p:spPr>
        <p:txBody>
          <a:bodyPr/>
          <a:lstStyle>
            <a:lvl1pPr marL="0" indent="0" algn="ctr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38513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4" y="2505984"/>
            <a:ext cx="6127205" cy="4443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8084" y="2505984"/>
            <a:ext cx="6112985" cy="4443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7186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12424513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165" y="2505984"/>
            <a:ext cx="5855039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6554" y="3494678"/>
            <a:ext cx="6128650" cy="3454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2404" y="2505984"/>
            <a:ext cx="5838665" cy="98869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494678"/>
            <a:ext cx="6114428" cy="3454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9615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99808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36104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4" y="731520"/>
            <a:ext cx="4718684" cy="2834640"/>
          </a:xfrm>
        </p:spPr>
        <p:txBody>
          <a:bodyPr anchor="b">
            <a:normAutofit/>
          </a:bodyPr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3677" y="731520"/>
            <a:ext cx="7427390" cy="621792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0674" y="3566161"/>
            <a:ext cx="4718684" cy="3383279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66260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73" y="731520"/>
            <a:ext cx="7115728" cy="2834640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09765" y="910657"/>
            <a:ext cx="3906427" cy="5859646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3566160"/>
            <a:ext cx="7121940" cy="3383280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6743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5" y="731521"/>
            <a:ext cx="12424513" cy="1591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515277"/>
            <a:ext cx="12424514" cy="4434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3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7193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  <p:sldLayoutId id="2147483707" r:id="rId19"/>
    <p:sldLayoutId id="2147483708" r:id="rId20"/>
    <p:sldLayoutId id="2147483709" r:id="rId21"/>
    <p:sldLayoutId id="2147483710" r:id="rId22"/>
    <p:sldLayoutId id="2147483711" r:id="rId23"/>
    <p:sldLayoutId id="2147483712" r:id="rId24"/>
    <p:sldLayoutId id="2147483713" r:id="rId25"/>
    <p:sldLayoutId id="2147483714" r:id="rId26"/>
    <p:sldLayoutId id="2147483715" r:id="rId27"/>
  </p:sldLayoutIdLst>
  <p:hf sldNum="0" hdr="0" ft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408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6" y="203476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Verdana" panose="020B0604030504040204" pitchFamily="34" charset="0"/>
                <a:ea typeface="Verdana" panose="020B0604030504040204" pitchFamily="34" charset="0"/>
                <a:cs typeface="Spline Sans Bold" pitchFamily="34" charset="-120"/>
              </a:rPr>
              <a:t>Unveiling Winning Insights: A Deep Dive into the IPL</a:t>
            </a:r>
            <a:endParaRPr lang="en-US" sz="43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45906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Welcome! Let's explore the IPL using a data-driven approach to understand key trends and insights that impact team performance.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45375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Verdana" panose="020B0604030504040204" pitchFamily="34" charset="0"/>
                <a:ea typeface="Verdana" panose="020B0604030504040204" pitchFamily="34" charset="0"/>
                <a:cs typeface="Spline Sans Bold" pitchFamily="34" charset="-120"/>
              </a:rPr>
              <a:t>Conclusion and Recommendations</a:t>
            </a:r>
            <a:endParaRPr lang="en-US" sz="43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419564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IPL is a dynamic and unpredictable tournament where a multitude of factors influence match outcomes. Teams must focus on data-driven insights, player development, and strategic adaptability to achieve success.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D5C640-A6AD-E49E-A436-D22182AF7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22" y="111511"/>
            <a:ext cx="14240107" cy="796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545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618" y="903662"/>
            <a:ext cx="1101673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Verdana" panose="020B0604030504040204" pitchFamily="34" charset="0"/>
                <a:ea typeface="Verdana" panose="020B0604030504040204" pitchFamily="34" charset="0"/>
                <a:cs typeface="Spline Sans Bold" pitchFamily="34" charset="-120"/>
              </a:rPr>
              <a:t>Matches Won: Batting First vs Fielding First</a:t>
            </a:r>
            <a:endParaRPr lang="en-US" sz="43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497661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Batting First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5417108"/>
            <a:ext cx="6150054" cy="1641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Teams that bat first often gain a strategic advantage, securing a target that can be difficult to chase.</a:t>
            </a: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atin typeface="Barlow" panose="00000500000000000000" pitchFamily="2" charset="0"/>
              </a:rPr>
              <a:t>Taking wickets early in 2</a:t>
            </a:r>
            <a:r>
              <a:rPr lang="en-US" sz="1900" baseline="30000" dirty="0">
                <a:latin typeface="Barlow" panose="00000500000000000000" pitchFamily="2" charset="0"/>
              </a:rPr>
              <a:t>nd </a:t>
            </a:r>
            <a:r>
              <a:rPr lang="en-US" sz="1900" dirty="0">
                <a:latin typeface="Barlow" panose="00000500000000000000" pitchFamily="2" charset="0"/>
              </a:rPr>
              <a:t> inning to put them into the pressure and won matches.</a:t>
            </a:r>
          </a:p>
        </p:txBody>
      </p:sp>
      <p:sp>
        <p:nvSpPr>
          <p:cNvPr id="5" name="Text 3"/>
          <p:cNvSpPr/>
          <p:nvPr/>
        </p:nvSpPr>
        <p:spPr>
          <a:xfrm>
            <a:off x="7588222" y="497661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Fielding First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88222" y="5417107"/>
            <a:ext cx="6150054" cy="17642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Fielding first allows teams to capitalize on early wickets and restrict the opposition's score, putting them in a dominant position.</a:t>
            </a: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atin typeface="Barlow" panose="00000500000000000000" pitchFamily="2" charset="0"/>
              </a:rPr>
              <a:t>Some teams very good in chasing the targets.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8D6133D-D842-295C-8F0E-DD04286CD08A}"/>
              </a:ext>
            </a:extLst>
          </p:cNvPr>
          <p:cNvGrpSpPr/>
          <p:nvPr/>
        </p:nvGrpSpPr>
        <p:grpSpPr>
          <a:xfrm>
            <a:off x="1601127" y="1729076"/>
            <a:ext cx="10241468" cy="2528941"/>
            <a:chOff x="1601127" y="1729076"/>
            <a:chExt cx="10241468" cy="252894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B89C84E-342A-4186-A9D5-4D00A09DB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01127" y="1729076"/>
              <a:ext cx="10241468" cy="252894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99DB285-370C-34D5-CAA0-B0281B1E3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07401" y="1797119"/>
              <a:ext cx="1463167" cy="74377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1555432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Verdana" panose="020B0604030504040204" pitchFamily="34" charset="0"/>
                <a:ea typeface="Verdana" panose="020B0604030504040204" pitchFamily="34" charset="0"/>
                <a:cs typeface="Spline Sans Bold" pitchFamily="34" charset="-120"/>
              </a:rPr>
              <a:t>Venue-wise Matches Won: Toss Decisions</a:t>
            </a:r>
            <a:endParaRPr lang="en-US" sz="43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329731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Home Advantage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64037" y="4010501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Teams often perform better at their home venues, benefiting from familiar conditions and fan support.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17088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Toss Impact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64037" y="5884069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toss decision can heavily influence match outcomes, as teams choose to bat or field first based on pitch conditions.</a:t>
            </a:r>
            <a:endParaRPr lang="en-US" sz="19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9784913-832A-5DEC-C5B4-D0E2CCD8F77A}"/>
              </a:ext>
            </a:extLst>
          </p:cNvPr>
          <p:cNvGrpSpPr/>
          <p:nvPr/>
        </p:nvGrpSpPr>
        <p:grpSpPr>
          <a:xfrm>
            <a:off x="9367025" y="347102"/>
            <a:ext cx="4761571" cy="7518710"/>
            <a:chOff x="9367025" y="347102"/>
            <a:chExt cx="4761571" cy="751871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B82865C-F7E0-92FB-1EDD-FE313CD759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67025" y="347102"/>
              <a:ext cx="4761571" cy="751871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59D728A-7830-F08E-1F24-1F2C75FB4530}"/>
                </a:ext>
              </a:extLst>
            </p:cNvPr>
            <p:cNvGrpSpPr/>
            <p:nvPr/>
          </p:nvGrpSpPr>
          <p:grpSpPr>
            <a:xfrm>
              <a:off x="9514867" y="781978"/>
              <a:ext cx="1446793" cy="710148"/>
              <a:chOff x="12189711" y="2408206"/>
              <a:chExt cx="1446793" cy="1706594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BC0FD0FD-2F97-F9DA-CD00-C18AC3EB8F2E}"/>
                  </a:ext>
                </a:extLst>
              </p:cNvPr>
              <p:cNvSpPr/>
              <p:nvPr/>
            </p:nvSpPr>
            <p:spPr>
              <a:xfrm>
                <a:off x="12189711" y="2422719"/>
                <a:ext cx="1446793" cy="1692081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BF1F92D6-712D-D0C6-782E-DFD1F1C5C7FC}"/>
                  </a:ext>
                </a:extLst>
              </p:cNvPr>
              <p:cNvSpPr/>
              <p:nvPr/>
            </p:nvSpPr>
            <p:spPr>
              <a:xfrm>
                <a:off x="12255188" y="2606428"/>
                <a:ext cx="245327" cy="367990"/>
              </a:xfrm>
              <a:prstGeom prst="ellipse">
                <a:avLst/>
              </a:prstGeom>
              <a:solidFill>
                <a:srgbClr val="49220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E54E4297-727A-0592-61F6-0C45982E9BF0}"/>
                  </a:ext>
                </a:extLst>
              </p:cNvPr>
              <p:cNvSpPr/>
              <p:nvPr/>
            </p:nvSpPr>
            <p:spPr>
              <a:xfrm>
                <a:off x="12255188" y="3476796"/>
                <a:ext cx="245327" cy="36799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79F0041-3AA4-9FF9-AB98-7C8B3B3273AD}"/>
                  </a:ext>
                </a:extLst>
              </p:cNvPr>
              <p:cNvSpPr txBox="1"/>
              <p:nvPr/>
            </p:nvSpPr>
            <p:spPr>
              <a:xfrm>
                <a:off x="12623180" y="2408206"/>
                <a:ext cx="758283" cy="739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>
                    <a:solidFill>
                      <a:schemeClr val="bg1"/>
                    </a:solidFill>
                  </a:rPr>
                  <a:t>Field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639A1D8-4315-C9BE-2DBA-B5BCF1C0D512}"/>
                  </a:ext>
                </a:extLst>
              </p:cNvPr>
              <p:cNvSpPr txBox="1"/>
              <p:nvPr/>
            </p:nvSpPr>
            <p:spPr>
              <a:xfrm>
                <a:off x="12623179" y="3290973"/>
                <a:ext cx="758283" cy="739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>
                    <a:solidFill>
                      <a:schemeClr val="bg1"/>
                    </a:solidFill>
                  </a:rPr>
                  <a:t>Bat</a:t>
                </a: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54123"/>
            <a:ext cx="630805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Verdana" panose="020B0604030504040204" pitchFamily="34" charset="0"/>
                <a:ea typeface="Verdana" panose="020B0604030504040204" pitchFamily="34" charset="0"/>
                <a:cs typeface="Spline Sans Bold" pitchFamily="34" charset="-120"/>
              </a:rPr>
              <a:t>Types of Matches Played</a:t>
            </a:r>
            <a:endParaRPr lang="en-US" sz="43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261020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League Matches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2953107"/>
            <a:ext cx="12902327" cy="914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Regular season matches determine team rankings and qualification for playoffs.</a:t>
            </a: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atin typeface="Barlow" panose="00000500000000000000" pitchFamily="2" charset="0"/>
              </a:rPr>
              <a:t>1029 (90%) are the league matches   out off  1095 total matches.</a:t>
            </a:r>
          </a:p>
        </p:txBody>
      </p:sp>
      <p:sp>
        <p:nvSpPr>
          <p:cNvPr id="5" name="Text 3"/>
          <p:cNvSpPr/>
          <p:nvPr/>
        </p:nvSpPr>
        <p:spPr>
          <a:xfrm>
            <a:off x="864037" y="408872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Playoff Matches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64036" y="4488198"/>
            <a:ext cx="12902327" cy="1712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These high-stakes matches decide which teams advance to the final and compete for the championship.</a:t>
            </a: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atin typeface="Barlow" panose="00000500000000000000" pitchFamily="2" charset="0"/>
              </a:rPr>
              <a:t>It divide in three steps – (1) Qualifier – 1    = 14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latin typeface="Barlow" panose="00000500000000000000" pitchFamily="2" charset="0"/>
              </a:rPr>
              <a:t>                                                            (2) Qualifier – 2   = 14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latin typeface="Barlow" panose="00000500000000000000" pitchFamily="2" charset="0"/>
              </a:rPr>
              <a:t>                                                            (3) Eliminator      = 11</a:t>
            </a:r>
          </a:p>
        </p:txBody>
      </p:sp>
      <p:sp>
        <p:nvSpPr>
          <p:cNvPr id="7" name="Text 5"/>
          <p:cNvSpPr/>
          <p:nvPr/>
        </p:nvSpPr>
        <p:spPr>
          <a:xfrm>
            <a:off x="942096" y="620089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Final Match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864036" y="6485220"/>
            <a:ext cx="12902327" cy="912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>
                <a:latin typeface="Barlow" pitchFamily="34" charset="0"/>
                <a:ea typeface="Barlow" pitchFamily="34" charset="-122"/>
                <a:cs typeface="Barlow" pitchFamily="34" charset="-120"/>
              </a:rPr>
              <a:t>The ultimate showdown, where the two best teams face off for the coveted IPL trophy.</a:t>
            </a:r>
          </a:p>
          <a:p>
            <a:pPr marL="342900" indent="-342900">
              <a:lnSpc>
                <a:spcPts val="3100"/>
              </a:lnSpc>
              <a:buFont typeface="Arial" panose="020B0604020202020204" pitchFamily="34" charset="0"/>
              <a:buChar char="•"/>
            </a:pPr>
            <a:r>
              <a:rPr lang="en-US" sz="1900" dirty="0"/>
              <a:t>17 (2%) are the Final Matches out of 1095.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3DC579-B04E-DD67-ECB5-88AE6384D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9865" y="619895"/>
            <a:ext cx="3776359" cy="25542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1555432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Verdana" panose="020B0604030504040204" pitchFamily="34" charset="0"/>
                <a:ea typeface="Verdana" panose="020B0604030504040204" pitchFamily="34" charset="0"/>
                <a:cs typeface="Spline Sans Bold" pitchFamily="34" charset="-120"/>
              </a:rPr>
              <a:t>Win Percentage Based on Toss Outcome</a:t>
            </a:r>
            <a:endParaRPr lang="en-US" sz="43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329731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Winning the Toss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64037" y="3640217"/>
            <a:ext cx="7415927" cy="1160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Winning the toss provides teams with a significant advantage, allowing them to choose their preferred batting or fielding according to conditions.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17088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Losing the Toss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64037" y="5565764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Teams that lose the toss must adapt to the opponent's strategic choices, making it harder to win.</a:t>
            </a:r>
            <a:endParaRPr lang="en-US" sz="19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40A798C-6146-68D6-9EBA-C834AEAE7199}"/>
              </a:ext>
            </a:extLst>
          </p:cNvPr>
          <p:cNvGrpSpPr/>
          <p:nvPr/>
        </p:nvGrpSpPr>
        <p:grpSpPr>
          <a:xfrm>
            <a:off x="9991493" y="2365775"/>
            <a:ext cx="4259766" cy="3205401"/>
            <a:chOff x="9902283" y="2696374"/>
            <a:chExt cx="4259766" cy="320540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BD94BE7-C975-1CD7-0B99-398EABF04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02283" y="2696374"/>
              <a:ext cx="4259766" cy="3205401"/>
            </a:xfrm>
            <a:prstGeom prst="rect">
              <a:avLst/>
            </a:prstGeom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4273602-71E4-4F5C-D448-5E51A0D5E2AF}"/>
                </a:ext>
              </a:extLst>
            </p:cNvPr>
            <p:cNvGrpSpPr/>
            <p:nvPr/>
          </p:nvGrpSpPr>
          <p:grpSpPr>
            <a:xfrm>
              <a:off x="12849092" y="3116712"/>
              <a:ext cx="1246060" cy="704109"/>
              <a:chOff x="9460559" y="752983"/>
              <a:chExt cx="1446793" cy="704109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9A26B19E-C298-7A4B-E318-8300C8A164BF}"/>
                  </a:ext>
                </a:extLst>
              </p:cNvPr>
              <p:cNvSpPr/>
              <p:nvPr/>
            </p:nvSpPr>
            <p:spPr>
              <a:xfrm>
                <a:off x="9460559" y="752983"/>
                <a:ext cx="1446793" cy="704109"/>
              </a:xfrm>
              <a:prstGeom prst="roundRec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B58C882-053C-FC5D-5E98-EF33419189CF}"/>
                  </a:ext>
                </a:extLst>
              </p:cNvPr>
              <p:cNvSpPr/>
              <p:nvPr/>
            </p:nvSpPr>
            <p:spPr>
              <a:xfrm>
                <a:off x="9580344" y="864462"/>
                <a:ext cx="245327" cy="153128"/>
              </a:xfrm>
              <a:prstGeom prst="ellipse">
                <a:avLst/>
              </a:prstGeom>
              <a:solidFill>
                <a:srgbClr val="49220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0CF43E85-0218-7D9D-37DC-1BA1F58E1359}"/>
                  </a:ext>
                </a:extLst>
              </p:cNvPr>
              <p:cNvSpPr/>
              <p:nvPr/>
            </p:nvSpPr>
            <p:spPr>
              <a:xfrm>
                <a:off x="9580344" y="1226640"/>
                <a:ext cx="245327" cy="153128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57DF4C5-9D0A-2E4E-3A69-8B0047142AC3}"/>
                  </a:ext>
                </a:extLst>
              </p:cNvPr>
              <p:cNvSpPr txBox="1"/>
              <p:nvPr/>
            </p:nvSpPr>
            <p:spPr>
              <a:xfrm>
                <a:off x="9948336" y="781978"/>
                <a:ext cx="7582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>
                    <a:solidFill>
                      <a:schemeClr val="bg1"/>
                    </a:solidFill>
                  </a:rPr>
                  <a:t>Field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8851154D-D934-6180-31C2-F4A9C725F826}"/>
                  </a:ext>
                </a:extLst>
              </p:cNvPr>
              <p:cNvSpPr txBox="1"/>
              <p:nvPr/>
            </p:nvSpPr>
            <p:spPr>
              <a:xfrm>
                <a:off x="9948335" y="1149315"/>
                <a:ext cx="7582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1400" dirty="0">
                    <a:solidFill>
                      <a:schemeClr val="bg1"/>
                    </a:solidFill>
                  </a:rPr>
                  <a:t>Bat</a:t>
                </a:r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1898333"/>
            <a:ext cx="551664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Verdana" panose="020B0604030504040204" pitchFamily="34" charset="0"/>
                <a:ea typeface="Verdana" panose="020B0604030504040204" pitchFamily="34" charset="0"/>
                <a:cs typeface="Spline Sans Bold" pitchFamily="34" charset="-120"/>
              </a:rPr>
              <a:t>Number of Titles Won</a:t>
            </a:r>
            <a:endParaRPr lang="en-US" sz="43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295441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Champion Teams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64037" y="3667601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Certain teams have established themselves as IPL powerhouses, consistently winning titles and showcasing their dominance.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482798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IPL History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64037" y="5541169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IPL has witnessed numerous title wins, revealing the evolving dynamics and competitive landscape of the tournament.</a:t>
            </a:r>
            <a:endParaRPr lang="en-US" sz="1900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FDBE14D-DBC5-052D-6180-0DB4ECF39F5D}"/>
              </a:ext>
            </a:extLst>
          </p:cNvPr>
          <p:cNvGrpSpPr/>
          <p:nvPr/>
        </p:nvGrpSpPr>
        <p:grpSpPr>
          <a:xfrm>
            <a:off x="8770100" y="1865905"/>
            <a:ext cx="5109440" cy="4170932"/>
            <a:chOff x="8544752" y="1707066"/>
            <a:chExt cx="5109440" cy="4170932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67A1D72-3CA7-D318-31FF-3C104E6B1F2B}"/>
                </a:ext>
              </a:extLst>
            </p:cNvPr>
            <p:cNvGrpSpPr/>
            <p:nvPr/>
          </p:nvGrpSpPr>
          <p:grpSpPr>
            <a:xfrm>
              <a:off x="8544752" y="1707066"/>
              <a:ext cx="5109440" cy="4170932"/>
              <a:chOff x="1271239" y="1338146"/>
              <a:chExt cx="6768790" cy="5553308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2E8A1B8-8089-4B30-3E72-1EC808BB51BB}"/>
                  </a:ext>
                </a:extLst>
              </p:cNvPr>
              <p:cNvSpPr/>
              <p:nvPr/>
            </p:nvSpPr>
            <p:spPr>
              <a:xfrm>
                <a:off x="1271239" y="1338146"/>
                <a:ext cx="6768790" cy="5553308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EE060D5F-AE85-2536-F9E3-B70650D72AB6}"/>
                  </a:ext>
                </a:extLst>
              </p:cNvPr>
              <p:cNvSpPr/>
              <p:nvPr/>
            </p:nvSpPr>
            <p:spPr>
              <a:xfrm>
                <a:off x="1393902" y="1427357"/>
                <a:ext cx="3445727" cy="2524984"/>
              </a:xfrm>
              <a:prstGeom prst="roundRect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3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C0D23331-3756-BAFF-FC38-4CB8DDCC8650}"/>
                  </a:ext>
                </a:extLst>
              </p:cNvPr>
              <p:cNvSpPr/>
              <p:nvPr/>
            </p:nvSpPr>
            <p:spPr>
              <a:xfrm>
                <a:off x="1440090" y="4041553"/>
                <a:ext cx="3445728" cy="2745602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4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B8AD55C2-7AB6-B289-B1E7-7E130CC083D2}"/>
                  </a:ext>
                </a:extLst>
              </p:cNvPr>
              <p:cNvSpPr/>
              <p:nvPr/>
            </p:nvSpPr>
            <p:spPr>
              <a:xfrm>
                <a:off x="4962292" y="1427357"/>
                <a:ext cx="1674863" cy="2524984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b="1" dirty="0"/>
              </a:p>
            </p:txBody>
          </p:sp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501B798C-0EE8-DD15-7791-5505D48AC276}"/>
                  </a:ext>
                </a:extLst>
              </p:cNvPr>
              <p:cNvSpPr/>
              <p:nvPr/>
            </p:nvSpPr>
            <p:spPr>
              <a:xfrm>
                <a:off x="6729411" y="1427357"/>
                <a:ext cx="1218362" cy="2524984"/>
              </a:xfrm>
              <a:prstGeom prst="roundRect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IN" dirty="0"/>
              </a:p>
              <a:p>
                <a:r>
                  <a:rPr lang="en-IN" dirty="0"/>
                  <a:t>  </a:t>
                </a:r>
              </a:p>
              <a:p>
                <a:r>
                  <a:rPr lang="en-IN" dirty="0"/>
                  <a:t>    </a:t>
                </a:r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10AB4B10-1999-1C2B-1294-E764AEE8BEF0}"/>
                  </a:ext>
                </a:extLst>
              </p:cNvPr>
              <p:cNvSpPr/>
              <p:nvPr/>
            </p:nvSpPr>
            <p:spPr>
              <a:xfrm>
                <a:off x="4965502" y="4078693"/>
                <a:ext cx="1674863" cy="1305732"/>
              </a:xfrm>
              <a:prstGeom prst="roundRect">
                <a:avLst/>
              </a:prstGeom>
              <a:solidFill>
                <a:srgbClr val="15254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b="1" dirty="0"/>
              </a:p>
            </p:txBody>
          </p:sp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6816A9D9-28BC-7F98-B736-A2FF19A38663}"/>
                  </a:ext>
                </a:extLst>
              </p:cNvPr>
              <p:cNvSpPr/>
              <p:nvPr/>
            </p:nvSpPr>
            <p:spPr>
              <a:xfrm>
                <a:off x="4954166" y="5481423"/>
                <a:ext cx="1674863" cy="1305732"/>
              </a:xfrm>
              <a:prstGeom prst="roundRect">
                <a:avLst/>
              </a:prstGeom>
              <a:solidFill>
                <a:srgbClr val="E820BD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b="1" dirty="0"/>
              </a:p>
            </p:txBody>
          </p:sp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6E40C766-0195-4585-33B6-00D692533937}"/>
                  </a:ext>
                </a:extLst>
              </p:cNvPr>
              <p:cNvSpPr/>
              <p:nvPr/>
            </p:nvSpPr>
            <p:spPr>
              <a:xfrm>
                <a:off x="6741982" y="4041552"/>
                <a:ext cx="1218362" cy="2745602"/>
              </a:xfrm>
              <a:prstGeom prst="roundRect">
                <a:avLst/>
              </a:prstGeom>
              <a:solidFill>
                <a:schemeClr val="accent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sz="1600" b="1" dirty="0"/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AC691A-30B0-C50C-DE54-84694A36B149}"/>
                </a:ext>
              </a:extLst>
            </p:cNvPr>
            <p:cNvSpPr txBox="1"/>
            <p:nvPr/>
          </p:nvSpPr>
          <p:spPr>
            <a:xfrm>
              <a:off x="12581641" y="2894483"/>
              <a:ext cx="104067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b="1" u="sng" dirty="0"/>
                <a:t>Deccan</a:t>
              </a:r>
            </a:p>
            <a:p>
              <a:pPr algn="ctr"/>
              <a:endParaRPr lang="en-IN" b="1" dirty="0">
                <a:solidFill>
                  <a:schemeClr val="bg1"/>
                </a:solidFill>
              </a:endParaRP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5A7263B-F175-902F-D49B-BA8642B10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2211" y="2199945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2E5F698-1A7F-62E3-F035-D828451027B6}"/>
                </a:ext>
              </a:extLst>
            </p:cNvPr>
            <p:cNvSpPr txBox="1"/>
            <p:nvPr/>
          </p:nvSpPr>
          <p:spPr>
            <a:xfrm>
              <a:off x="9172894" y="2790483"/>
              <a:ext cx="17841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000" b="1" u="sng" dirty="0"/>
                <a:t>CSK</a:t>
              </a: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F90B099-C51B-FCC3-5BD4-1C63BB0BA7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72894" y="2198481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2D54CCA-1777-1CA7-7374-FA2CBF9CED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95581" y="2199944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B20C05D-AC9D-5AAE-F020-33DEBF4923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06152" y="2199945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0B91E7F-D7D9-6E63-B4B5-358A6F0ECF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47582" y="2204789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5C5F5D9-5F03-0E19-C449-E2327D8BC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24652" y="4225088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1EB8D68-84C4-8957-E315-563263AE8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23791" y="4223397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6BD22E56-CE47-5F0A-8106-632A81992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45700" y="4223398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94E149D-BD87-0B14-7D00-DBD64701B1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260121" y="4225088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1F5D729B-5FFC-44FB-1CCF-73E8FC5AEE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84881" y="4223399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0D12F6B-EBFF-8BF6-94D2-0026FA4CB259}"/>
                </a:ext>
              </a:extLst>
            </p:cNvPr>
            <p:cNvSpPr txBox="1"/>
            <p:nvPr/>
          </p:nvSpPr>
          <p:spPr>
            <a:xfrm>
              <a:off x="9106069" y="4886185"/>
              <a:ext cx="173329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4000" b="1" u="sng" dirty="0"/>
                <a:t>MI</a:t>
              </a: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D9C852F-8E81-F393-7070-0A7B0AFCA6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05540" y="2120357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DFC7BAF-A042-A993-8E34-C03EDDA1BF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773911" y="2663424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05B572B-8DDA-7C5A-E760-30549DA6C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12192" y="2111945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88C6EDB-2063-A6EB-A369-F9F6D04E74BF}"/>
                </a:ext>
              </a:extLst>
            </p:cNvPr>
            <p:cNvSpPr txBox="1"/>
            <p:nvPr/>
          </p:nvSpPr>
          <p:spPr>
            <a:xfrm>
              <a:off x="11502390" y="3189317"/>
              <a:ext cx="9931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400" b="1" u="sng" dirty="0"/>
                <a:t>KKR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F89677E2-FF09-590A-9529-6898868207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763060" y="3796873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D096E41-3835-9BD4-E867-FA22EBCCC920}"/>
                </a:ext>
              </a:extLst>
            </p:cNvPr>
            <p:cNvSpPr txBox="1"/>
            <p:nvPr/>
          </p:nvSpPr>
          <p:spPr>
            <a:xfrm>
              <a:off x="11597603" y="4220681"/>
              <a:ext cx="75237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800" b="1" u="sng" dirty="0"/>
                <a:t>GT</a:t>
              </a: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DF462FAD-79AA-7E04-C3E9-E0B15BC60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773911" y="4853165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6F208378-029A-6DD0-65A8-82F0414C8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898305" y="4255762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F8D8C79D-B049-C94F-4D95-8003C3930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904677" y="2241233"/>
              <a:ext cx="471790" cy="458889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81639E8-AA72-02E5-FFE9-19892CDDB931}"/>
                </a:ext>
              </a:extLst>
            </p:cNvPr>
            <p:cNvSpPr txBox="1"/>
            <p:nvPr/>
          </p:nvSpPr>
          <p:spPr>
            <a:xfrm>
              <a:off x="11513241" y="5283611"/>
              <a:ext cx="9931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200" b="1" u="sng" dirty="0"/>
                <a:t>RR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2ECA32E-0BC2-9187-0570-DAB25303E843}"/>
                </a:ext>
              </a:extLst>
            </p:cNvPr>
            <p:cNvSpPr txBox="1"/>
            <p:nvPr/>
          </p:nvSpPr>
          <p:spPr>
            <a:xfrm>
              <a:off x="12779298" y="4886185"/>
              <a:ext cx="7523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2000" b="1" u="sng" dirty="0"/>
                <a:t>SRH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67307"/>
            <a:ext cx="878431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Verdana" panose="020B0604030504040204" pitchFamily="34" charset="0"/>
                <a:ea typeface="Verdana" panose="020B0604030504040204" pitchFamily="34" charset="0"/>
                <a:cs typeface="Spline Sans Bold" pitchFamily="34" charset="-120"/>
              </a:rPr>
              <a:t>Key Trends in IPL Match Outcomes</a:t>
            </a:r>
            <a:endParaRPr lang="en-US" sz="43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Home Advantage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1599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Teams performing better at home due to familiar conditions and fan support.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Toss Impact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1599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toss decision heavily influences match outcomes, shaping team strategies and advantages.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Chasing Targets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15992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Teams chasing targets often have a slight advantage, as they can adapt their strategies based on the opponent's score.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6905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Verdana" panose="020B0604030504040204" pitchFamily="34" charset="0"/>
                <a:ea typeface="Verdana" panose="020B0604030504040204" pitchFamily="34" charset="0"/>
                <a:cs typeface="Spline Sans Bold" pitchFamily="34" charset="-120"/>
              </a:rPr>
              <a:t>Factors Influencing Team Performance</a:t>
            </a:r>
            <a:endParaRPr lang="en-US" sz="43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64037" y="2988588"/>
            <a:ext cx="431959" cy="431959"/>
          </a:xfrm>
          <a:prstGeom prst="roundRect">
            <a:avLst>
              <a:gd name="adj" fmla="val 85733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42812" y="29885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Player Skill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42812" y="3479602"/>
            <a:ext cx="2905839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individual skill and experience of players play a crucial role in determining team performance.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2988588"/>
            <a:ext cx="431959" cy="431959"/>
          </a:xfrm>
          <a:prstGeom prst="roundRect">
            <a:avLst>
              <a:gd name="adj" fmla="val 85733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74243" y="29885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Team Chemistry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374243" y="3479602"/>
            <a:ext cx="2905839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Strong team cohesion and understanding between players create a powerful synergy that boosts performance.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979319"/>
            <a:ext cx="431959" cy="431959"/>
          </a:xfrm>
          <a:prstGeom prst="roundRect">
            <a:avLst>
              <a:gd name="adj" fmla="val 85733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42812" y="5979319"/>
            <a:ext cx="338339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Strategic Decision Making</a:t>
            </a:r>
            <a:endParaRPr lang="en-US" sz="2150" dirty="0">
              <a:latin typeface="Barlow" panose="00000500000000000000" pitchFamily="2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542812" y="6470333"/>
            <a:ext cx="673715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Effective captaincy and coaching decisions influence team strategies and ultimately impact the outcome.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5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313" y="619363"/>
            <a:ext cx="7567374" cy="12513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Verdana" panose="020B0604030504040204" pitchFamily="34" charset="0"/>
                <a:ea typeface="Verdana" panose="020B0604030504040204" pitchFamily="34" charset="0"/>
                <a:cs typeface="Spline Sans Bold" pitchFamily="34" charset="-120"/>
              </a:rPr>
              <a:t>Insights for Improving Team Strategies</a:t>
            </a:r>
            <a:endParaRPr lang="en-US" sz="39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313" y="2208490"/>
            <a:ext cx="1126093" cy="180189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52186" y="2433638"/>
            <a:ext cx="262604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Data-Driven Approach</a:t>
            </a:r>
            <a:endParaRPr lang="en-US" sz="1950" dirty="0">
              <a:latin typeface="Barlow" panose="00000500000000000000" pitchFamily="2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2252186" y="2881551"/>
            <a:ext cx="6103501" cy="720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Utilizing analytics and data to understand team strengths, weaknesses, and opponent tendencies.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313" y="4010382"/>
            <a:ext cx="1126093" cy="180189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52186" y="4235529"/>
            <a:ext cx="2502575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Player Development</a:t>
            </a:r>
            <a:endParaRPr lang="en-US" sz="1950" dirty="0">
              <a:latin typeface="Barlow" panose="00000500000000000000" pitchFamily="2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2252186" y="4683443"/>
            <a:ext cx="6103501" cy="720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Investing in player development programs to enhance skills and improve individual performance.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313" y="5812274"/>
            <a:ext cx="1126093" cy="180189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52186" y="6037421"/>
            <a:ext cx="2589609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Barlow" panose="00000500000000000000" pitchFamily="2" charset="0"/>
                <a:ea typeface="Spline Sans Bold" pitchFamily="34" charset="-122"/>
                <a:cs typeface="Spline Sans Bold" pitchFamily="34" charset="-120"/>
              </a:rPr>
              <a:t>Strategic Adaptability</a:t>
            </a:r>
            <a:endParaRPr lang="en-US" sz="1950" dirty="0">
              <a:latin typeface="Barlow" panose="00000500000000000000" pitchFamily="2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2252186" y="6485334"/>
            <a:ext cx="6103501" cy="720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Adapting strategies based on pitch conditions, opponent strengths, and the ever-changing dynamics of the game.</a:t>
            </a:r>
            <a:endParaRPr lang="en-US" sz="17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136</TotalTime>
  <Words>600</Words>
  <Application>Microsoft Office PowerPoint</Application>
  <PresentationFormat>Custom</PresentationFormat>
  <Paragraphs>83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Verdana</vt:lpstr>
      <vt:lpstr>Barlow</vt:lpstr>
      <vt:lpstr>Bookman Old Style</vt:lpstr>
      <vt:lpstr>Rockwell</vt:lpstr>
      <vt:lpstr>Arial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lakshmikant deokate</cp:lastModifiedBy>
  <cp:revision>9</cp:revision>
  <dcterms:created xsi:type="dcterms:W3CDTF">2024-12-08T11:15:17Z</dcterms:created>
  <dcterms:modified xsi:type="dcterms:W3CDTF">2025-04-19T11:25:43Z</dcterms:modified>
</cp:coreProperties>
</file>